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</p:sldIdLst>
  <p:sldSz cy="5143500" cx="9144000"/>
  <p:notesSz cx="6858000" cy="9144000"/>
  <p:embeddedFontLst>
    <p:embeddedFont>
      <p:font typeface="Average"/>
      <p:regular r:id="rId25"/>
    </p:embeddedFont>
    <p:embeddedFont>
      <p:font typeface="Oswald"/>
      <p:regular r:id="rId26"/>
      <p:bold r:id="rId27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swald-regular.fntdata"/><Relationship Id="rId25" Type="http://schemas.openxmlformats.org/officeDocument/2006/relationships/font" Target="fonts/Average-regular.fntdata"/><Relationship Id="rId27" Type="http://schemas.openxmlformats.org/officeDocument/2006/relationships/font" Target="fonts/Oswald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" name="Google Shape;57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4808160d40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4808160d40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4808160d40_1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" name="Google Shape;127;g4808160d40_1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4808160d40_1_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4808160d40_1_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4808160d40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4808160d40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4808160d40_1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8" name="Google Shape;148;g4808160d40_1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4808160d40_1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5" name="Google Shape;155;g4808160d40_1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4808160d40_1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4808160d40_1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4808160d40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9" name="Google Shape;169;g4808160d40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808160d40_1_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808160d40_1_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45e8ce35c5_0_3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45e8ce35c5_0_3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45e8ce35c5_0_3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45e8ce35c5_0_3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45e8ce35c5_0_1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45e8ce35c5_0_1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45e8ce35c5_0_3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45e8ce35c5_0_3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45e8ce35c5_0_2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45e8ce35c5_0_2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45e8ce35c5_0_3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45e8ce35c5_0_3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Longer leg--&gt;anode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Shorter leg--&gt;cathode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g45e8ce35c5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" name="Google Shape;101;g45e8ce35c5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45e8ce35c5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45e8ce35c5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0.1uF, not 0.01</a:t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45e8ce35c5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45e8ce35c5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"/>
          <p:cNvGrpSpPr/>
          <p:nvPr/>
        </p:nvGrpSpPr>
        <p:grpSpPr>
          <a:xfrm>
            <a:off x="4350279" y="2855377"/>
            <a:ext cx="443589" cy="105632"/>
            <a:chOff x="4137525" y="2915950"/>
            <a:chExt cx="869100" cy="207000"/>
          </a:xfrm>
        </p:grpSpPr>
        <p:sp>
          <p:nvSpPr>
            <p:cNvPr id="11" name="Google Shape;11;p2"/>
            <p:cNvSpPr/>
            <p:nvPr/>
          </p:nvSpPr>
          <p:spPr>
            <a:xfrm>
              <a:off x="446857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" name="Google Shape;12;p2"/>
            <p:cNvSpPr/>
            <p:nvPr/>
          </p:nvSpPr>
          <p:spPr>
            <a:xfrm>
              <a:off x="47996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4137525" y="2915950"/>
              <a:ext cx="207000" cy="207000"/>
            </a:xfrm>
            <a:prstGeom prst="ellipse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14" name="Google Shape;14;p2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2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16" name="Google Shape;16;p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ig number">
  <p:cSld name="BIG_NUMBER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1"/>
          <p:cNvSpPr txBox="1"/>
          <p:nvPr>
            <p:ph hasCustomPrompt="1" type="title"/>
          </p:nvPr>
        </p:nvSpPr>
        <p:spPr>
          <a:xfrm>
            <a:off x="311700" y="1255275"/>
            <a:ext cx="8520600" cy="18906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p11"/>
          <p:cNvSpPr txBox="1"/>
          <p:nvPr>
            <p:ph idx="1" type="body"/>
          </p:nvPr>
        </p:nvSpPr>
        <p:spPr>
          <a:xfrm>
            <a:off x="311700" y="32284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52" name="Google Shape;52;p1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2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3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9" name="Google Shape;19;p3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body" type="tx">
  <p:cSld name="TITLE_AND_BODY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2" name="Google Shape;22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23" name="Google Shape;23;p4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two columns" type="twoColTx">
  <p:cSld name="TITLE_AND_TWO_COLUMNS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6" name="Google Shape;26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7" name="Google Shape;27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8" name="Google Shape;28;p5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31" name="Google Shape;31;p6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ne column text">
  <p:cSld name="ONE_COLUMN_TEX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4" name="Google Shape;34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5" name="Google Shape;35;p7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Main point">
  <p:cSld name="MAIN_POINT">
    <p:bg>
      <p:bgPr>
        <a:solidFill>
          <a:schemeClr val="lt2"/>
        </a:solidFill>
      </p:bgPr>
    </p:bg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8"/>
          <p:cNvSpPr txBox="1"/>
          <p:nvPr>
            <p:ph type="title"/>
          </p:nvPr>
        </p:nvSpPr>
        <p:spPr>
          <a:xfrm>
            <a:off x="490250" y="526350"/>
            <a:ext cx="62271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8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title and description">
  <p:cSld name="SECTION_TITLE_AND_DESCRIPTION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9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" name="Google Shape;41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42" name="Google Shape;42;p9"/>
          <p:cNvSpPr txBox="1"/>
          <p:nvPr>
            <p:ph type="title"/>
          </p:nvPr>
        </p:nvSpPr>
        <p:spPr>
          <a:xfrm>
            <a:off x="265500" y="1081400"/>
            <a:ext cx="4045200" cy="1710300"/>
          </a:xfrm>
          <a:prstGeom prst="rect">
            <a:avLst/>
          </a:prstGeom>
        </p:spPr>
        <p:txBody>
          <a:bodyPr anchorCtr="0" anchor="b" bIns="91425" lIns="91425" spcFirstLastPara="1" rIns="91425" wrap="square" tIns="91425"/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3" name="Google Shape;43;p9"/>
          <p:cNvSpPr txBox="1"/>
          <p:nvPr>
            <p:ph idx="1" type="subTitle"/>
          </p:nvPr>
        </p:nvSpPr>
        <p:spPr>
          <a:xfrm>
            <a:off x="265500" y="2845201"/>
            <a:ext cx="4045200" cy="1345500"/>
          </a:xfrm>
          <a:prstGeom prst="rect">
            <a:avLst/>
          </a:prstGeom>
        </p:spPr>
        <p:txBody>
          <a:bodyPr anchorCtr="0" anchor="t" bIns="91425" lIns="91425" spcFirstLastPara="1" rIns="91425" wrap="square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4" name="Google Shape;44;p9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" name="Google Shape;45;p9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aption">
  <p:cSld name="CAPTION_ONLY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/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Oswald"/>
              <a:buNone/>
              <a:defRPr sz="21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</a:lstStyle>
          <a:p/>
        </p:txBody>
      </p:sp>
      <p:sp>
        <p:nvSpPr>
          <p:cNvPr id="48" name="Google Shape;48;p10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lat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Average"/>
              <a:buChar char="●"/>
              <a:defRPr sz="18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●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Average"/>
              <a:buChar char="○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Average"/>
              <a:buChar char="■"/>
              <a:defRPr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90250" y="468100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1pPr>
            <a:lvl2pPr lvl="1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2pPr>
            <a:lvl3pPr lvl="2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3pPr>
            <a:lvl4pPr lvl="3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4pPr>
            <a:lvl5pPr lvl="4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5pPr>
            <a:lvl6pPr lvl="5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6pPr>
            <a:lvl7pPr lvl="6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7pPr>
            <a:lvl8pPr lvl="7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8pPr>
            <a:lvl9pPr lvl="8" algn="r">
              <a:buNone/>
              <a:defRPr sz="1000">
                <a:solidFill>
                  <a:schemeClr val="accent3"/>
                </a:solidFill>
                <a:latin typeface="Average"/>
                <a:ea typeface="Average"/>
                <a:cs typeface="Average"/>
                <a:sym typeface="Average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3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8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0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jp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.jp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3"/>
          <p:cNvSpPr txBox="1"/>
          <p:nvPr>
            <p:ph type="ctrTitle"/>
          </p:nvPr>
        </p:nvSpPr>
        <p:spPr>
          <a:xfrm>
            <a:off x="671258" y="990800"/>
            <a:ext cx="7801500" cy="1730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Hands-On Circuit Workshop</a:t>
            </a:r>
            <a:endParaRPr/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71250" y="3174876"/>
            <a:ext cx="78015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UCLA IEEE Chapter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2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24" name="Google Shape;1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75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0" name="Google Shape;130;p23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1" name="Google Shape;13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75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p2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38" name="Google Shape;13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75" y="-50425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4" name="Google Shape;144;p2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45" name="Google Shape;14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75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1" name="Google Shape;151;p2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2" name="Google Shape;15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75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59" name="Google Shape;159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75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8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66" name="Google Shape;16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75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2" name="Google Shape;172;p2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73" name="Google Shape;17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75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30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pic>
        <p:nvPicPr>
          <p:cNvPr id="180" name="Google Shape;180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43175" y="0"/>
            <a:ext cx="3857626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86" name="Google Shape;186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60925" y="0"/>
            <a:ext cx="5363989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7" name="Google Shape;187;p3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Breadboard Basics</a:t>
            </a:r>
            <a:endParaRPr/>
          </a:p>
        </p:txBody>
      </p:sp>
      <p:pic>
        <p:nvPicPr>
          <p:cNvPr id="66" name="Google Shape;66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7275" y="1152475"/>
            <a:ext cx="7508651" cy="3635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Resistor</a:t>
            </a:r>
            <a:endParaRPr/>
          </a:p>
        </p:txBody>
      </p:sp>
      <p:sp>
        <p:nvSpPr>
          <p:cNvPr id="72" name="Google Shape;72;p1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1148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Limits current</a:t>
            </a:r>
            <a:endParaRPr sz="2400"/>
          </a:p>
          <a:p>
            <a:pPr indent="-381000" lvl="0" marL="41148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Passive component</a:t>
            </a:r>
            <a:endParaRPr sz="2400"/>
          </a:p>
          <a:p>
            <a:pPr indent="-381000" lvl="0" marL="41148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Measured in Ohms (Ω)</a:t>
            </a:r>
            <a:endParaRPr sz="2400"/>
          </a:p>
          <a:p>
            <a:pPr indent="457200" lvl="0" marL="365760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E599"/>
                </a:solidFill>
              </a:rPr>
              <a:t>Ohm’s Law:</a:t>
            </a:r>
            <a:endParaRPr b="1" sz="24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E599"/>
                </a:solidFill>
              </a:rPr>
              <a:t>										I = V / R</a:t>
            </a:r>
            <a:endParaRPr b="1" sz="24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									(Current = voltage/resistance)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						</a:t>
            </a:r>
            <a:endParaRPr sz="2400"/>
          </a:p>
        </p:txBody>
      </p:sp>
      <p:pic>
        <p:nvPicPr>
          <p:cNvPr id="73" name="Google Shape;7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10738" y="1316400"/>
            <a:ext cx="2396350" cy="1662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75050" y="3277850"/>
            <a:ext cx="2267725" cy="1080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81" name="Google Shape;81;p16"/>
          <p:cNvSpPr txBox="1"/>
          <p:nvPr>
            <p:ph idx="2" type="body"/>
          </p:nvPr>
        </p:nvSpPr>
        <p:spPr>
          <a:xfrm>
            <a:off x="5688750" y="1152475"/>
            <a:ext cx="31434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10kΩ: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Brown-black-orange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1kΩ: 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Brown-black-red </a:t>
            </a:r>
            <a:endParaRPr sz="2400"/>
          </a:p>
        </p:txBody>
      </p:sp>
      <p:pic>
        <p:nvPicPr>
          <p:cNvPr id="82" name="Google Shape;82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" y="0"/>
            <a:ext cx="4910366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Capacitor</a:t>
            </a:r>
            <a:endParaRPr/>
          </a:p>
        </p:txBody>
      </p:sp>
      <p:sp>
        <p:nvSpPr>
          <p:cNvPr id="88" name="Google Shape;88;p1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Stores energy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Passive</a:t>
            </a:r>
            <a:endParaRPr sz="2400"/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Measured in Farad (F)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en" sz="2400">
                <a:solidFill>
                  <a:srgbClr val="FFE599"/>
                </a:solidFill>
              </a:rPr>
              <a:t>C = Q / V</a:t>
            </a:r>
            <a:endParaRPr b="1" sz="2400">
              <a:solidFill>
                <a:srgbClr val="FFE599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400"/>
              <a:t>(</a:t>
            </a:r>
            <a:r>
              <a:rPr lang="en" sz="2400"/>
              <a:t>Capacitance =</a:t>
            </a:r>
            <a:endParaRPr sz="2400"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n" sz="2400"/>
              <a:t> Electric charge / voltage)</a:t>
            </a:r>
            <a:endParaRPr sz="2400"/>
          </a:p>
        </p:txBody>
      </p:sp>
      <p:pic>
        <p:nvPicPr>
          <p:cNvPr id="89" name="Google Shape;8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39023" y="1727100"/>
            <a:ext cx="3204979" cy="3416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42850" y="386800"/>
            <a:ext cx="1904625" cy="1340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Light-Emitting Diode (LED)</a:t>
            </a:r>
            <a:endParaRPr/>
          </a:p>
        </p:txBody>
      </p:sp>
      <p:sp>
        <p:nvSpPr>
          <p:cNvPr id="96" name="Google Shape;96;p18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Controls the direction of current flow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400"/>
              <a:buChar char="-"/>
            </a:pPr>
            <a:r>
              <a:rPr lang="en" sz="2400"/>
              <a:t>Creates light by electroluminescence in a semiconductor material</a:t>
            </a:r>
            <a:endParaRPr sz="2400"/>
          </a:p>
          <a:p>
            <a:pPr indent="-3810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2400"/>
              <a:buChar char="-"/>
            </a:pPr>
            <a:r>
              <a:rPr b="1" lang="en" sz="2400">
                <a:solidFill>
                  <a:srgbClr val="EA9999"/>
                </a:solidFill>
              </a:rPr>
              <a:t>polarity!</a:t>
            </a:r>
            <a:endParaRPr b="1" sz="2400">
              <a:solidFill>
                <a:srgbClr val="EA9999"/>
              </a:solidFill>
            </a:endParaRPr>
          </a:p>
        </p:txBody>
      </p:sp>
      <p:pic>
        <p:nvPicPr>
          <p:cNvPr id="97" name="Google Shape;97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68375" y="1061738"/>
            <a:ext cx="1504950" cy="2152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 rot="5400000">
            <a:off x="6569688" y="2523762"/>
            <a:ext cx="2805525" cy="1284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555 Timer</a:t>
            </a:r>
            <a:endParaRPr/>
          </a:p>
        </p:txBody>
      </p:sp>
      <p:sp>
        <p:nvSpPr>
          <p:cNvPr id="104" name="Google Shape;104;p19"/>
          <p:cNvSpPr txBox="1"/>
          <p:nvPr>
            <p:ph idx="1" type="body"/>
          </p:nvPr>
        </p:nvSpPr>
        <p:spPr>
          <a:xfrm>
            <a:off x="311700" y="101772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Pin 1: Ground (GND)</a:t>
            </a:r>
            <a:endParaRPr sz="14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Pin 8: Power (VCC)</a:t>
            </a:r>
            <a:endParaRPr sz="14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Pin 4: Reset (RST)</a:t>
            </a:r>
            <a:endParaRPr sz="1400"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1400"/>
              <a:buFont typeface="Calibri"/>
              <a:buChar char="○"/>
            </a:pPr>
            <a:r>
              <a:rPr lang="en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Restarts the timer when LOW </a:t>
            </a:r>
            <a:endParaRPr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EA9999"/>
              </a:buClr>
              <a:buSzPts val="1400"/>
              <a:buFont typeface="Calibri"/>
              <a:buChar char="○"/>
            </a:pPr>
            <a:r>
              <a:rPr lang="en">
                <a:solidFill>
                  <a:srgbClr val="EA9999"/>
                </a:solidFill>
                <a:latin typeface="Calibri"/>
                <a:ea typeface="Calibri"/>
                <a:cs typeface="Calibri"/>
                <a:sym typeface="Calibri"/>
              </a:rPr>
              <a:t>(notice how it will never be LOW here)</a:t>
            </a:r>
            <a:endParaRPr>
              <a:solidFill>
                <a:srgbClr val="EA999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B6D7A8"/>
                </a:solidFill>
                <a:latin typeface="Calibri"/>
                <a:ea typeface="Calibri"/>
                <a:cs typeface="Calibri"/>
                <a:sym typeface="Calibri"/>
              </a:rPr>
              <a:t>Pin 2: Trigger (TRIG)</a:t>
            </a:r>
            <a:endParaRPr sz="1400">
              <a:solidFill>
                <a:srgbClr val="B6D7A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400"/>
              <a:buFont typeface="Calibri"/>
              <a:buChar char="○"/>
            </a:pPr>
            <a:r>
              <a:rPr lang="en">
                <a:solidFill>
                  <a:srgbClr val="B6D7A8"/>
                </a:solidFill>
                <a:latin typeface="Calibri"/>
                <a:ea typeface="Calibri"/>
                <a:cs typeface="Calibri"/>
                <a:sym typeface="Calibri"/>
              </a:rPr>
              <a:t>Controls output, will always be opposite of pin 3</a:t>
            </a:r>
            <a:endParaRPr>
              <a:solidFill>
                <a:srgbClr val="B6D7A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400"/>
              <a:buFont typeface="Calibri"/>
              <a:buChar char="○"/>
            </a:pPr>
            <a:r>
              <a:rPr lang="en">
                <a:solidFill>
                  <a:srgbClr val="B6D7A8"/>
                </a:solidFill>
                <a:latin typeface="Calibri"/>
                <a:ea typeface="Calibri"/>
                <a:cs typeface="Calibri"/>
                <a:sym typeface="Calibri"/>
              </a:rPr>
              <a:t>Connects to pin 6</a:t>
            </a:r>
            <a:endParaRPr>
              <a:solidFill>
                <a:srgbClr val="B6D7A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400"/>
              <a:buFont typeface="Calibri"/>
              <a:buChar char="●"/>
            </a:pPr>
            <a:r>
              <a:rPr b="1" lang="en" sz="1400">
                <a:solidFill>
                  <a:srgbClr val="B6D7A8"/>
                </a:solidFill>
                <a:latin typeface="Calibri"/>
                <a:ea typeface="Calibri"/>
                <a:cs typeface="Calibri"/>
                <a:sym typeface="Calibri"/>
              </a:rPr>
              <a:t>Pin 3: Digital Output (OUT)</a:t>
            </a:r>
            <a:endParaRPr b="1" sz="1400">
              <a:solidFill>
                <a:srgbClr val="B6D7A8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B6D7A8"/>
              </a:buClr>
              <a:buSzPts val="1400"/>
              <a:buFont typeface="Calibri"/>
              <a:buChar char="○"/>
            </a:pPr>
            <a:r>
              <a:rPr b="1" lang="en">
                <a:solidFill>
                  <a:srgbClr val="B6D7A8"/>
                </a:solidFill>
                <a:latin typeface="Calibri"/>
                <a:ea typeface="Calibri"/>
                <a:cs typeface="Calibri"/>
                <a:sym typeface="Calibri"/>
              </a:rPr>
              <a:t>Only HIGH or LOW, duration controlled by rest of circuit</a:t>
            </a:r>
            <a:endParaRPr>
              <a:solidFill>
                <a:srgbClr val="B6D7A8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Pin 5: Control Voltage (CV)</a:t>
            </a:r>
            <a:endParaRPr sz="14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○"/>
            </a:pPr>
            <a:r>
              <a:rPr lang="en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Connects to GND with small CAP (C1) to remove fluctuations in supply voltage</a:t>
            </a:r>
            <a:endParaRPr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Pin 6: Threshold (THRS)</a:t>
            </a:r>
            <a:endParaRPr sz="14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○"/>
            </a:pPr>
            <a:r>
              <a:rPr lang="en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Monitors voltage across CAP (C2)</a:t>
            </a:r>
            <a:endParaRPr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●"/>
            </a:pPr>
            <a:r>
              <a:rPr lang="en" sz="1400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Pin 7: Discharge (DIS)</a:t>
            </a:r>
            <a:endParaRPr sz="1400">
              <a:solidFill>
                <a:srgbClr val="FF99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rgbClr val="FF9900"/>
              </a:buClr>
              <a:buSzPts val="1400"/>
              <a:buFont typeface="Calibri"/>
              <a:buChar char="○"/>
            </a:pPr>
            <a:r>
              <a:rPr lang="en">
                <a:solidFill>
                  <a:srgbClr val="FF9900"/>
                </a:solidFill>
                <a:latin typeface="Calibri"/>
                <a:ea typeface="Calibri"/>
                <a:cs typeface="Calibri"/>
                <a:sym typeface="Calibri"/>
              </a:rPr>
              <a:t>Starts to discharge the CAP (C2) when it is fully charged</a:t>
            </a:r>
            <a:endParaRPr>
              <a:solidFill>
                <a:srgbClr val="FF000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400"/>
          </a:p>
        </p:txBody>
      </p:sp>
      <p:pic>
        <p:nvPicPr>
          <p:cNvPr id="105" name="Google Shape;105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9725" y="0"/>
            <a:ext cx="4264275" cy="321717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9"/>
          <p:cNvPicPr preferRelativeResize="0"/>
          <p:nvPr/>
        </p:nvPicPr>
        <p:blipFill rotWithShape="1">
          <a:blip r:embed="rId4">
            <a:alphaModFix/>
          </a:blip>
          <a:srcRect b="21706" l="17964" r="13649" t="11007"/>
          <a:stretch/>
        </p:blipFill>
        <p:spPr>
          <a:xfrm>
            <a:off x="3414175" y="162025"/>
            <a:ext cx="1157824" cy="113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2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LED Blinker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Circuit</a:t>
            </a:r>
            <a:endParaRPr/>
          </a:p>
        </p:txBody>
      </p:sp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26400" y="0"/>
            <a:ext cx="6817599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/>
          <p:nvPr>
            <p:ph type="title"/>
          </p:nvPr>
        </p:nvSpPr>
        <p:spPr>
          <a:xfrm>
            <a:off x="671250" y="2141250"/>
            <a:ext cx="7852200" cy="86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Let’s make it blink!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late">
  <a:themeElements>
    <a:clrScheme name="Slate">
      <a:dk1>
        <a:srgbClr val="FFFFFF"/>
      </a:dk1>
      <a:lt1>
        <a:srgbClr val="37474F"/>
      </a:lt1>
      <a:dk2>
        <a:srgbClr val="9E9E9E"/>
      </a:dk2>
      <a:lt2>
        <a:srgbClr val="E0E0E0"/>
      </a:lt2>
      <a:accent1>
        <a:srgbClr val="616161"/>
      </a:accent1>
      <a:accent2>
        <a:srgbClr val="78909C"/>
      </a:accent2>
      <a:accent3>
        <a:srgbClr val="CACACA"/>
      </a:accent3>
      <a:accent4>
        <a:srgbClr val="64FFDA"/>
      </a:accent4>
      <a:accent5>
        <a:srgbClr val="FFD966"/>
      </a:accent5>
      <a:accent6>
        <a:srgbClr val="F5F5F5"/>
      </a:accent6>
      <a:hlink>
        <a:srgbClr val="FFD966"/>
      </a:hlink>
      <a:folHlink>
        <a:srgbClr val="FFD966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